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75" r:id="rId10"/>
    <p:sldId id="264" r:id="rId11"/>
    <p:sldId id="266" r:id="rId12"/>
    <p:sldId id="267" r:id="rId13"/>
    <p:sldId id="268" r:id="rId14"/>
    <p:sldId id="269" r:id="rId15"/>
    <p:sldId id="270" r:id="rId16"/>
    <p:sldId id="27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21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3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3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6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2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7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1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82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1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4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4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1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7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8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8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29462BC-80CE-4223-A928-DEEA33B6B11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3814370-5161-487C-A258-71FB432F2502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val="3269078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mirehberi.com/kriyobalon-af-ablasyonunda-hastalara-gore-kisilestirilmis-enerji-strateisi-islemi-hizlandiriyo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hyperlink" Target="http://soygcm.deviantart.com/art/Stock-hands-up-happiness-man-311084936" TargetMode="External"/><Relationship Id="rId7" Type="http://schemas.openxmlformats.org/officeDocument/2006/relationships/hyperlink" Target="https://www.pickpik.com/eye-tear-cry-sadness-pain-emotion-4648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hyperlink" Target="https://en.wikiversity.org/wiki/Happiness/Happiness_research" TargetMode="External"/><Relationship Id="rId4" Type="http://schemas.openxmlformats.org/officeDocument/2006/relationships/image" Target="../media/image39.jpg"/><Relationship Id="rId9" Type="http://schemas.openxmlformats.org/officeDocument/2006/relationships/hyperlink" Target="http://rentedwheels.blogspot.com/2010/04/every-60seconds-of-happines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vmultimed.sld.cu/index.php/mtm/article/view/1210" TargetMode="External"/><Relationship Id="rId3" Type="http://schemas.openxmlformats.org/officeDocument/2006/relationships/image" Target="../media/image45.jpg"/><Relationship Id="rId7" Type="http://schemas.openxmlformats.org/officeDocument/2006/relationships/image" Target="../media/image48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undoveda.com/2016/10/15/consejos-para-aliviar-la-depresion-segun-el-ayurveda/" TargetMode="Externa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hyperlink" Target="https://pixabay.com/en/alcohol-glass-pouring-whisky-933367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hyperlink" Target="https://www.maxpixel.net/Gin-Bottle-Whiskey-Rum-Drink-Alcohol-Tequila-3219794" TargetMode="External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illsblog.com/immobilizzazione-mediante-collare-cervicale-quali-evidenz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oonylabs.org/2015/07/11/spinal-cord-macrophage/" TargetMode="Externa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://sportsmedicine.wikidot.com/concussion" TargetMode="External"/><Relationship Id="rId7" Type="http://schemas.openxmlformats.org/officeDocument/2006/relationships/hyperlink" Target="https://vimeo.com/197435875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hyperlink" Target="https://www.pexels.com/photo/headache-image-man-person-278279/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s://simple.wikipedia.org/wiki/Tackle_(football_move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thecollaboratory.wikidot.com/general-psychology3-fa10" TargetMode="External"/><Relationship Id="rId7" Type="http://schemas.openxmlformats.org/officeDocument/2006/relationships/hyperlink" Target="http://medcraveonline.com/MOJCR/MOJCR-06-00149.php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hyperlink" Target="https://health-innovations.org/2015/12/02/large-scale-human-study-identifies-link-between-early-stage-heart-and-brain-disease/" TargetMode="External"/><Relationship Id="rId5" Type="http://schemas.openxmlformats.org/officeDocument/2006/relationships/hyperlink" Target="http://rebelem.com/ischemic-stroke-treatment-archive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hyperlink" Target="http://www.aritmirehberi.com/kriyobalon-af-ablasyonunda-hastalara-gore-kisilestirilmis-enerji-strateisi-islemi-hizlandiriyo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clinicalskills/lateral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V40" TargetMode="External"/><Relationship Id="rId7" Type="http://schemas.openxmlformats.org/officeDocument/2006/relationships/hyperlink" Target="https://www.thetraveldoctor.com.au/japanese-encephaliti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hyperlink" Target="https://www.indianetzone.com/23/poliomyelitis_or_balapakshaghata.htm" TargetMode="Externa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594E88-39FC-4F83-A345-9F17D7D28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113" y="3764132"/>
            <a:ext cx="6409677" cy="261003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KAKO OČUVATI FUNKCIJU ŽIVČANOG SUSTAVA</a:t>
            </a:r>
            <a:b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hr-HR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PONAVLJANJE</a:t>
            </a:r>
            <a:endParaRPr lang="hr-HR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275C340-0ECC-4646-8B28-68FEFBDD4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2710" y="955688"/>
            <a:ext cx="2366780" cy="2366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3868A18-B848-43BA-9EE2-999854E9D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38" y="758760"/>
            <a:ext cx="3089429" cy="4634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85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839960-8780-4BE3-9A60-DAB3617E9AA7}"/>
              </a:ext>
            </a:extLst>
          </p:cNvPr>
          <p:cNvSpPr txBox="1">
            <a:spLocks/>
          </p:cNvSpPr>
          <p:nvPr/>
        </p:nvSpPr>
        <p:spPr bwMode="gray">
          <a:xfrm>
            <a:off x="378117" y="348300"/>
            <a:ext cx="5508113" cy="51490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MENTALNO ZDRAVLJE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sastavni je dio općeg zdravlja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F05D738E-CB4D-4FC0-A94E-155C62F1E003}"/>
              </a:ext>
            </a:extLst>
          </p:cNvPr>
          <p:cNvSpPr txBox="1">
            <a:spLocks/>
          </p:cNvSpPr>
          <p:nvPr/>
        </p:nvSpPr>
        <p:spPr bwMode="gray">
          <a:xfrm>
            <a:off x="214689" y="3542099"/>
            <a:ext cx="5123974" cy="2667741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OSOBA DOBROG MENTALNOG ZDRAVLJA JE: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zadovoljna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pozitivna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prihvaća druge ljude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sposobna je stvarati i održavati prijateljstva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produktivna 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dobro se nosi sa životnim stresovima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					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9BE4662-48CF-4F54-BB6C-D2F50384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636" t="19157"/>
          <a:stretch/>
        </p:blipFill>
        <p:spPr>
          <a:xfrm>
            <a:off x="5617814" y="4743657"/>
            <a:ext cx="2930197" cy="191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106E865-722D-4BE8-8238-FEB76E639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16944" y="1930031"/>
            <a:ext cx="1940484" cy="1474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62BD5C3-15E1-4C4E-ADA9-7DA9774B5B3F}"/>
              </a:ext>
            </a:extLst>
          </p:cNvPr>
          <p:cNvSpPr txBox="1"/>
          <p:nvPr/>
        </p:nvSpPr>
        <p:spPr>
          <a:xfrm>
            <a:off x="352117" y="1134934"/>
            <a:ext cx="5478523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Kako možemo prepoznati osobu DOBROG / LOŠEG mentalnog zdravlja?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7D32572C-C33F-4C16-A2B1-8E7001D09E28}"/>
              </a:ext>
            </a:extLst>
          </p:cNvPr>
          <p:cNvSpPr txBox="1">
            <a:spLocks/>
          </p:cNvSpPr>
          <p:nvPr/>
        </p:nvSpPr>
        <p:spPr bwMode="gray">
          <a:xfrm>
            <a:off x="6319417" y="671922"/>
            <a:ext cx="5330558" cy="274579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OSOBA LOŠEG MENTALNOG ZDRAVLJA JE: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nezadovoljna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negativna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 prihvaća druge ljude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nije sposobna stvarati i održavati prijateljstva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neproduktivna 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teško se nosi sa životnim stresovima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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DDD199A-F622-44A6-AFF1-07CB35439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551458" y="2477380"/>
            <a:ext cx="1425853" cy="1280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F5E41C5-09B4-4C4F-8EED-7E279D6C0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27162" y="3542099"/>
            <a:ext cx="1682505" cy="271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95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ABA2ED-016B-45E5-AE19-A8F237761B1D}"/>
              </a:ext>
            </a:extLst>
          </p:cNvPr>
          <p:cNvSpPr txBox="1">
            <a:spLocks/>
          </p:cNvSpPr>
          <p:nvPr/>
        </p:nvSpPr>
        <p:spPr bwMode="gray">
          <a:xfrm>
            <a:off x="471996" y="542561"/>
            <a:ext cx="6111542" cy="149144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Poremećaji mentalnog zdravlja = PSIHIČKI POREMEĆAJI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mijenjaju mišljenja i ponašanja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osobe su zbunjene, preplašene, očajne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važna potpora okoline i obitelji 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7A1BB66A-6427-446A-A5B1-57F6415D23A7}"/>
              </a:ext>
            </a:extLst>
          </p:cNvPr>
          <p:cNvSpPr txBox="1">
            <a:spLocks/>
          </p:cNvSpPr>
          <p:nvPr/>
        </p:nvSpPr>
        <p:spPr bwMode="gray">
          <a:xfrm>
            <a:off x="471996" y="2398450"/>
            <a:ext cx="4890117" cy="209365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PSIHIČKI POREMEĆAJI: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depresija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fobija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anoreksija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bulimija</a:t>
            </a:r>
          </a:p>
          <a:p>
            <a:pPr marL="342900" indent="-342900">
              <a:buFontTx/>
              <a:buChar char="-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PTSP (posttraumatski stresni poremećaj)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024D126-6D77-4374-BF85-88C6D5F4BB83}"/>
              </a:ext>
            </a:extLst>
          </p:cNvPr>
          <p:cNvSpPr txBox="1">
            <a:spLocks/>
          </p:cNvSpPr>
          <p:nvPr/>
        </p:nvSpPr>
        <p:spPr bwMode="gray">
          <a:xfrm>
            <a:off x="6664960" y="2908324"/>
            <a:ext cx="4471387" cy="83598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Uspješno se liječe / </a:t>
            </a: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lijekovima drže pod nadzorom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714FCC34-4CBC-4730-A648-64365E5AA1D9}"/>
              </a:ext>
            </a:extLst>
          </p:cNvPr>
          <p:cNvSpPr/>
          <p:nvPr/>
        </p:nvSpPr>
        <p:spPr>
          <a:xfrm>
            <a:off x="5673176" y="3186195"/>
            <a:ext cx="680720" cy="3048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C572EDE-8CD8-4EDC-A906-D4BD1C1E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653" y="3900137"/>
            <a:ext cx="1582712" cy="2374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55FA795-1249-4BA4-862E-C187D05C95AA}"/>
              </a:ext>
            </a:extLst>
          </p:cNvPr>
          <p:cNvSpPr txBox="1"/>
          <p:nvPr/>
        </p:nvSpPr>
        <p:spPr>
          <a:xfrm>
            <a:off x="2507649" y="5200559"/>
            <a:ext cx="5478523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su to PSIHIČKI POREMEĆAJI? Navedi najčešće poremećaje.</a:t>
            </a:r>
          </a:p>
        </p:txBody>
      </p:sp>
    </p:spTree>
    <p:extLst>
      <p:ext uri="{BB962C8B-B14F-4D97-AF65-F5344CB8AC3E}">
        <p14:creationId xmlns:p14="http://schemas.microsoft.com/office/powerpoint/2010/main" val="31033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0B9AD-80B8-410E-A91A-915CF9AD4CC3}"/>
              </a:ext>
            </a:extLst>
          </p:cNvPr>
          <p:cNvSpPr txBox="1">
            <a:spLocks/>
          </p:cNvSpPr>
          <p:nvPr/>
        </p:nvSpPr>
        <p:spPr bwMode="gray">
          <a:xfrm>
            <a:off x="374824" y="443883"/>
            <a:ext cx="6913744" cy="122511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OVISNOST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specifično psihičko i fizičko stanje organizma u kojem se promijeni ponašanje zbog neutažive želje za ponovnom uporabom sredstava ovisnosti.  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62A15D65-B6EB-4419-A61F-FC7F87580A01}"/>
              </a:ext>
            </a:extLst>
          </p:cNvPr>
          <p:cNvSpPr txBox="1">
            <a:spLocks/>
          </p:cNvSpPr>
          <p:nvPr/>
        </p:nvSpPr>
        <p:spPr bwMode="gray">
          <a:xfrm>
            <a:off x="475197" y="1972123"/>
            <a:ext cx="6262954" cy="88036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SREDSTVA OVISNOSTI: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droge, alkohol etanol i nikotin.</a:t>
            </a:r>
          </a:p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ovisnost o kockanju, korištenju modernih tehnologija i sl.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F91674A4-7E8B-4645-AD24-D55D5557438A}"/>
              </a:ext>
            </a:extLst>
          </p:cNvPr>
          <p:cNvSpPr txBox="1">
            <a:spLocks/>
          </p:cNvSpPr>
          <p:nvPr/>
        </p:nvSpPr>
        <p:spPr bwMode="gray">
          <a:xfrm>
            <a:off x="5123696" y="4080168"/>
            <a:ext cx="6913744" cy="4823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Ovisnostima se bave liječnici </a:t>
            </a:r>
            <a:r>
              <a:rPr lang="hr-H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psihijatri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uz potporu okoline i obitelji.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B90003E-82BF-420E-849F-8DF463DE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94" y="3394512"/>
            <a:ext cx="2782240" cy="185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489A575-4C53-4603-9DC7-146D17A8FD8B}"/>
              </a:ext>
            </a:extLst>
          </p:cNvPr>
          <p:cNvSpPr txBox="1"/>
          <p:nvPr/>
        </p:nvSpPr>
        <p:spPr>
          <a:xfrm>
            <a:off x="7692239" y="697685"/>
            <a:ext cx="306720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je to OVISNOST?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BE51EEE-F954-4BE6-B992-92C03A1F8A8F}"/>
              </a:ext>
            </a:extLst>
          </p:cNvPr>
          <p:cNvSpPr txBox="1"/>
          <p:nvPr/>
        </p:nvSpPr>
        <p:spPr>
          <a:xfrm>
            <a:off x="7046967" y="2212252"/>
            <a:ext cx="3067202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Navedi neka sredstva ovisnosti.</a:t>
            </a:r>
          </a:p>
        </p:txBody>
      </p:sp>
    </p:spTree>
    <p:extLst>
      <p:ext uri="{BB962C8B-B14F-4D97-AF65-F5344CB8AC3E}">
        <p14:creationId xmlns:p14="http://schemas.microsoft.com/office/powerpoint/2010/main" val="10940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0B9AD-80B8-410E-A91A-915CF9AD4CC3}"/>
              </a:ext>
            </a:extLst>
          </p:cNvPr>
          <p:cNvSpPr txBox="1">
            <a:spLocks/>
          </p:cNvSpPr>
          <p:nvPr/>
        </p:nvSpPr>
        <p:spPr bwMode="gray">
          <a:xfrm>
            <a:off x="2514662" y="2646761"/>
            <a:ext cx="5848422" cy="148257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KRIZA USTEZANJA (APSTINENCIJSKA KRIZA)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nastaje u ovisnika koji prestaju uzimati sredstvo ovisnosti.</a:t>
            </a:r>
          </a:p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SIMPTOMI: mučnina, bolovi u mišićima, psihički nemir, razdražljivost, nesanica, groznica, drhtavica i sl.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C9FB6A-4F82-46DB-99EA-AA14E007B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6" t="2737"/>
          <a:stretch/>
        </p:blipFill>
        <p:spPr>
          <a:xfrm>
            <a:off x="5438873" y="4307493"/>
            <a:ext cx="2440232" cy="2475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C8BFA16-224E-4E26-B0B5-36871D37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440" y="387517"/>
            <a:ext cx="2362073" cy="2140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87398AC-394A-419D-A849-9069932FB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2" y="401849"/>
            <a:ext cx="2758356" cy="1837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D55475E-183B-493D-8355-B930192EE8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9580" t="3438"/>
          <a:stretch/>
        </p:blipFill>
        <p:spPr>
          <a:xfrm>
            <a:off x="4692184" y="190264"/>
            <a:ext cx="2519177" cy="2141723"/>
          </a:xfrm>
          <a:prstGeom prst="round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9415C48-B024-4362-BC23-CE41D0822F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6621" b="40658"/>
          <a:stretch/>
        </p:blipFill>
        <p:spPr>
          <a:xfrm>
            <a:off x="391528" y="4536489"/>
            <a:ext cx="4512544" cy="163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AB3DB61-882B-4D25-B4C5-8EFF84F725E8}"/>
              </a:ext>
            </a:extLst>
          </p:cNvPr>
          <p:cNvSpPr txBox="1"/>
          <p:nvPr/>
        </p:nvSpPr>
        <p:spPr>
          <a:xfrm>
            <a:off x="8363084" y="4719369"/>
            <a:ext cx="306720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Pojasni pojam APSTINENCIJSKA KRIZA i navedi njezine simptome.</a:t>
            </a:r>
          </a:p>
        </p:txBody>
      </p:sp>
    </p:spTree>
    <p:extLst>
      <p:ext uri="{BB962C8B-B14F-4D97-AF65-F5344CB8AC3E}">
        <p14:creationId xmlns:p14="http://schemas.microsoft.com/office/powerpoint/2010/main" val="12213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0B9AD-80B8-410E-A91A-915CF9AD4CC3}"/>
              </a:ext>
            </a:extLst>
          </p:cNvPr>
          <p:cNvSpPr txBox="1">
            <a:spLocks/>
          </p:cNvSpPr>
          <p:nvPr/>
        </p:nvSpPr>
        <p:spPr bwMode="gray">
          <a:xfrm>
            <a:off x="223902" y="470517"/>
            <a:ext cx="10358281" cy="154471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PUŠENJE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ovisnost o nikotinu, utječe na dišni sustav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NIKOTIN - sastojak duhanskog dima koji izravno utječe na živčani sustav i stvara ovisnost.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UGLJIKOV MONOKSID - krvni otrov, smanjuje opskrbu svih stanica kisikom .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KATRANSKI SPOJEVI - talože se na </a:t>
            </a: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stijenkama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dušnika i pluća pa ih trajno 	oštećuju.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9B2A0F-D16A-49E4-9349-77B848B9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48" y="2030498"/>
            <a:ext cx="2029284" cy="1985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62D7EDA-AA88-4DC4-9F5A-2548B621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52" y="2088435"/>
            <a:ext cx="2094270" cy="1985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404D9BE-0A7C-48BA-905C-F0E94AA50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96" y="1508451"/>
            <a:ext cx="2440678" cy="2440678"/>
          </a:xfrm>
          <a:prstGeom prst="ellipse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2EE1C00-9577-4B56-A70F-E299B9D04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10" y="2202227"/>
            <a:ext cx="2887587" cy="1985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9D9F7F4-EC18-4167-8C05-BA3E5E5ADC8D}"/>
              </a:ext>
            </a:extLst>
          </p:cNvPr>
          <p:cNvSpPr txBox="1"/>
          <p:nvPr/>
        </p:nvSpPr>
        <p:spPr>
          <a:xfrm>
            <a:off x="3877407" y="4141492"/>
            <a:ext cx="136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zdrava pluća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33D8867-2258-415F-A5FB-6FF5E474F279}"/>
              </a:ext>
            </a:extLst>
          </p:cNvPr>
          <p:cNvSpPr txBox="1"/>
          <p:nvPr/>
        </p:nvSpPr>
        <p:spPr>
          <a:xfrm>
            <a:off x="6390989" y="4187443"/>
            <a:ext cx="139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pluća pušača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92E3261-7D9A-4738-B7B1-FC4FD7AEF6DE}"/>
              </a:ext>
            </a:extLst>
          </p:cNvPr>
          <p:cNvSpPr txBox="1"/>
          <p:nvPr/>
        </p:nvSpPr>
        <p:spPr>
          <a:xfrm>
            <a:off x="3721248" y="4826009"/>
            <a:ext cx="3067202" cy="16312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znaš o ovisnosti o nikotinu? Koji je sastav duhanskog dima? Na koje organe najviše djeluje duhanski dim?</a:t>
            </a:r>
          </a:p>
        </p:txBody>
      </p:sp>
    </p:spTree>
    <p:extLst>
      <p:ext uri="{BB962C8B-B14F-4D97-AF65-F5344CB8AC3E}">
        <p14:creationId xmlns:p14="http://schemas.microsoft.com/office/powerpoint/2010/main" val="34446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0B9AD-80B8-410E-A91A-915CF9AD4CC3}"/>
              </a:ext>
            </a:extLst>
          </p:cNvPr>
          <p:cNvSpPr txBox="1">
            <a:spLocks/>
          </p:cNvSpPr>
          <p:nvPr/>
        </p:nvSpPr>
        <p:spPr bwMode="gray">
          <a:xfrm>
            <a:off x="346230" y="399496"/>
            <a:ext cx="10358281" cy="122511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ALKOHOLIZAM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ovisnost o alkoholnim pićima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ALKOHOL ETANOL - otrovna tvar koja uzrokuje oštećenja živčanih i ostalih stanica tijela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CIROZA JETRE - često posljedica alkoholizma jer se alkohol razgrađuje u njoj</a:t>
            </a:r>
            <a:endParaRPr lang="hr-HR" sz="1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A026A0-2B2D-468D-AB29-69B2C796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2" y="1953199"/>
            <a:ext cx="2478024" cy="203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77A08B5-7AFA-4A84-A61B-BDB6536D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62" y="2024681"/>
            <a:ext cx="2935008" cy="196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6CA3152-F6EF-464B-863A-9DE89284F2E3}"/>
              </a:ext>
            </a:extLst>
          </p:cNvPr>
          <p:cNvSpPr txBox="1"/>
          <p:nvPr/>
        </p:nvSpPr>
        <p:spPr>
          <a:xfrm>
            <a:off x="1777414" y="4135120"/>
            <a:ext cx="139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zdrava jetra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8E6A2C0-5591-43B6-96C8-6A3FFAA60FAB}"/>
              </a:ext>
            </a:extLst>
          </p:cNvPr>
          <p:cNvSpPr txBox="1"/>
          <p:nvPr/>
        </p:nvSpPr>
        <p:spPr>
          <a:xfrm>
            <a:off x="5001006" y="4135120"/>
            <a:ext cx="139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/>
              <a:t>cirozna</a:t>
            </a:r>
            <a:r>
              <a:rPr lang="hr-HR" i="1" dirty="0"/>
              <a:t> jetra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A4A29E-8D11-43A7-BA85-E27ADD038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11440" y="4103679"/>
            <a:ext cx="3913270" cy="2470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B965FC1-F49B-47C9-9A82-5F17CA7A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42240" y="1741505"/>
            <a:ext cx="1495530" cy="1994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C1D8037-1E81-4E74-A54A-630F301C818B}"/>
              </a:ext>
            </a:extLst>
          </p:cNvPr>
          <p:cNvSpPr txBox="1"/>
          <p:nvPr/>
        </p:nvSpPr>
        <p:spPr>
          <a:xfrm>
            <a:off x="3661422" y="4891826"/>
            <a:ext cx="3067202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znaš o ovisnosti o alkoholu?</a:t>
            </a:r>
          </a:p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Na koje organe alkohol najviše djeluje?</a:t>
            </a:r>
          </a:p>
        </p:txBody>
      </p:sp>
    </p:spTree>
    <p:extLst>
      <p:ext uri="{BB962C8B-B14F-4D97-AF65-F5344CB8AC3E}">
        <p14:creationId xmlns:p14="http://schemas.microsoft.com/office/powerpoint/2010/main" val="13150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8DCBD6C8-0B57-4A58-B187-0A87D5180B9B}"/>
              </a:ext>
            </a:extLst>
          </p:cNvPr>
          <p:cNvSpPr txBox="1">
            <a:spLocks/>
          </p:cNvSpPr>
          <p:nvPr/>
        </p:nvSpPr>
        <p:spPr bwMode="gray">
          <a:xfrm>
            <a:off x="926916" y="321860"/>
            <a:ext cx="10010572" cy="171339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ALKOHOL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utječe na promjene u središtu za ravnotežu, usporava reakcije i reflekse, smanjuje 			      kontrolu ponašanja i sposobnost prosudbe, uzrok je nesreća na radu i u prometu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- utječe na psihičko i fizičko zdravlje oboljele osobe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- utječe na obitelj ovisnika i narušava odnose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C8ED1DB-ADF8-430E-9071-1377F96D9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598" y="2328097"/>
            <a:ext cx="3046960" cy="2030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14C6F48-F43B-4837-8B96-4C3084700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30" b="15835"/>
          <a:stretch/>
        </p:blipFill>
        <p:spPr>
          <a:xfrm>
            <a:off x="325400" y="2328097"/>
            <a:ext cx="3304649" cy="1979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03577BF-BD4D-46B9-BF4C-88DA79C18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714" y="2287730"/>
            <a:ext cx="2734976" cy="1979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6256481-ADE9-48A3-A424-96E440851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03" y="4519648"/>
            <a:ext cx="3078479" cy="205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7504C85-E31C-458F-9600-047BE33D6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642" y="4491123"/>
            <a:ext cx="2440678" cy="221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50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40B9AD-80B8-410E-A91A-915CF9AD4CC3}"/>
              </a:ext>
            </a:extLst>
          </p:cNvPr>
          <p:cNvSpPr txBox="1">
            <a:spLocks/>
          </p:cNvSpPr>
          <p:nvPr/>
        </p:nvSpPr>
        <p:spPr bwMode="gray">
          <a:xfrm>
            <a:off x="275208" y="346230"/>
            <a:ext cx="10358281" cy="242360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NARKOMANIJA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najteži oblik ovisnosti o opojnim drogama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DROGE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djeluju izravno na funkciju živčanih stanica i mijenjaju „kemiju” mozga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 - djeluju na prijenos živčanih impulsa na sinapsama (smanjuju / pojačavaju širenje 				živčanih impulsa)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POSLJEDICA: trajno oštećenje živčanih stanica i smanjenja funkcije mišljenja, 					donošenja odluka, pamćenja itd. 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Neke droge i pri jednokratnoj uporabi mogu prouzročiti smrt!</a:t>
            </a:r>
            <a:endParaRPr lang="hr-HR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ACA42FB-B4FE-4D1E-9C57-2E6054B5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78458" y="1662282"/>
            <a:ext cx="1637850" cy="163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15327CB-E4A0-42D8-ACEF-E81EE533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422" y="4531602"/>
            <a:ext cx="2664578" cy="2058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A375DCC-CE0F-41D8-B4BB-E9472D73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479" y="3783066"/>
            <a:ext cx="2047808" cy="2728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C1FC682-9367-406F-B829-BFAC8AE2A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557" y="3253179"/>
            <a:ext cx="3328725" cy="2213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4EE29E9-ED5F-4B73-B187-053C884BA3B6}"/>
              </a:ext>
            </a:extLst>
          </p:cNvPr>
          <p:cNvSpPr txBox="1"/>
          <p:nvPr/>
        </p:nvSpPr>
        <p:spPr>
          <a:xfrm>
            <a:off x="607005" y="3515939"/>
            <a:ext cx="306720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znaš o ovisnosti o opojnim drogama? Koje su posljedice uzimanja droga?</a:t>
            </a:r>
          </a:p>
        </p:txBody>
      </p:sp>
    </p:spTree>
    <p:extLst>
      <p:ext uri="{BB962C8B-B14F-4D97-AF65-F5344CB8AC3E}">
        <p14:creationId xmlns:p14="http://schemas.microsoft.com/office/powerpoint/2010/main" val="31577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F96E28-0648-481E-9929-478B66FA1317}"/>
              </a:ext>
            </a:extLst>
          </p:cNvPr>
          <p:cNvSpPr txBox="1">
            <a:spLocks/>
          </p:cNvSpPr>
          <p:nvPr/>
        </p:nvSpPr>
        <p:spPr bwMode="gray">
          <a:xfrm>
            <a:off x="2041848" y="5354025"/>
            <a:ext cx="8890065" cy="122526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očuvanje zdravlja živčanog sustava možemo utjecati pravilnim ponašanjem i zdravim životnim navikama: pravilna prehrana, fizička aktivnost, dovoljna količina sna.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Pravilna prehrana i zdravlje krvožilnog sustava važni su za mozak.</a:t>
            </a:r>
            <a:endParaRPr lang="hr-HR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C1AB6C-89F2-48ED-9804-9A7F6B28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83" y="934181"/>
            <a:ext cx="2422309" cy="1489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DD2FA6B-DE38-475B-A59B-19C0E82A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45" y="2957788"/>
            <a:ext cx="2332219" cy="1553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0A07D17-8997-4441-96ED-16DD8FA5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657" y="2013460"/>
            <a:ext cx="2458520" cy="1555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275F0C3A-6EF6-4DE7-82D8-FE21DA30D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706" y="3667691"/>
            <a:ext cx="2334530" cy="1555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9556445A-AD44-4D18-9E11-5A59A09E0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97" y="755420"/>
            <a:ext cx="2285117" cy="1522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44C82D88-2420-4E69-A3F5-350845F3C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147" y="177958"/>
            <a:ext cx="2285116" cy="1522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2721FFE3-5334-4388-B3A6-C2A5B52E46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48" b="3363"/>
          <a:stretch/>
        </p:blipFill>
        <p:spPr>
          <a:xfrm>
            <a:off x="3246854" y="1906541"/>
            <a:ext cx="1543416" cy="148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2E764BBA-2304-4F07-998C-F6AE73CF06CD}"/>
              </a:ext>
            </a:extLst>
          </p:cNvPr>
          <p:cNvSpPr txBox="1"/>
          <p:nvPr/>
        </p:nvSpPr>
        <p:spPr>
          <a:xfrm>
            <a:off x="6096000" y="3995519"/>
            <a:ext cx="4472007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Na koji način možemo očuvati ZDRAVLJE živčanog sustava?</a:t>
            </a:r>
          </a:p>
        </p:txBody>
      </p:sp>
    </p:spTree>
    <p:extLst>
      <p:ext uri="{BB962C8B-B14F-4D97-AF65-F5344CB8AC3E}">
        <p14:creationId xmlns:p14="http://schemas.microsoft.com/office/powerpoint/2010/main" val="32926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>
            <a:extLst>
              <a:ext uri="{FF2B5EF4-FFF2-40B4-BE49-F238E27FC236}">
                <a16:creationId xmlns:a16="http://schemas.microsoft.com/office/drawing/2014/main" id="{5B7487A4-1641-4E60-9E15-925260BEC18F}"/>
              </a:ext>
            </a:extLst>
          </p:cNvPr>
          <p:cNvSpPr txBox="1">
            <a:spLocks/>
          </p:cNvSpPr>
          <p:nvPr/>
        </p:nvSpPr>
        <p:spPr bwMode="gray">
          <a:xfrm>
            <a:off x="394766" y="966177"/>
            <a:ext cx="7799323" cy="82370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Unatoč zaštite središnjeg živčanog sustava kostima lubanje, kralježnice i opnama koje zadržavaju sloj tekućine, moguće su njegove ozljede.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871336E-E63B-47FA-9E95-F6ECA464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02461" y="231171"/>
            <a:ext cx="1222025" cy="4838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CD3B553-8C64-4A3A-A9BA-4F7E5F07B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055" y="2340225"/>
            <a:ext cx="1952808" cy="2343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38ACDA6-6325-4E51-B470-7662F7854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71" y="2614705"/>
            <a:ext cx="1881166" cy="282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FA32BD9-C03B-4C4B-A445-6C878A8EA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49" y="3307891"/>
            <a:ext cx="1841947" cy="275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8E3A18DC-C0F6-4389-B202-B14CC2A063A1}"/>
              </a:ext>
            </a:extLst>
          </p:cNvPr>
          <p:cNvSpPr txBox="1"/>
          <p:nvPr/>
        </p:nvSpPr>
        <p:spPr>
          <a:xfrm>
            <a:off x="2692173" y="5721658"/>
            <a:ext cx="302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obavezno nošenje kacige tijekom vožnje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D962E6B-277F-4E70-8807-AEBEBA27C645}"/>
              </a:ext>
            </a:extLst>
          </p:cNvPr>
          <p:cNvSpPr txBox="1"/>
          <p:nvPr/>
        </p:nvSpPr>
        <p:spPr>
          <a:xfrm>
            <a:off x="394766" y="280864"/>
            <a:ext cx="4472007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Čime je sve zaštićen živčani sustav?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5831E45-F245-4701-871C-981D5BB9A1C1}"/>
              </a:ext>
            </a:extLst>
          </p:cNvPr>
          <p:cNvSpPr txBox="1"/>
          <p:nvPr/>
        </p:nvSpPr>
        <p:spPr>
          <a:xfrm>
            <a:off x="6541522" y="5574041"/>
            <a:ext cx="4472007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Mogu li se živčane stanice dijeliti?</a:t>
            </a: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565B0A0C-1F0C-4A20-9F2D-FBD12A30A79B}"/>
              </a:ext>
            </a:extLst>
          </p:cNvPr>
          <p:cNvSpPr txBox="1">
            <a:spLocks/>
          </p:cNvSpPr>
          <p:nvPr/>
        </p:nvSpPr>
        <p:spPr bwMode="gray">
          <a:xfrm>
            <a:off x="5998055" y="6205853"/>
            <a:ext cx="5933533" cy="42097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Živčane stanice se NE dijele i njihova oštećenja su trajna!</a:t>
            </a:r>
            <a:endParaRPr lang="hr-HR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7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0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13EF2A19-5F36-4F7E-8760-D08F74D1B4A2}"/>
              </a:ext>
            </a:extLst>
          </p:cNvPr>
          <p:cNvSpPr txBox="1">
            <a:spLocks/>
          </p:cNvSpPr>
          <p:nvPr/>
        </p:nvSpPr>
        <p:spPr bwMode="gray">
          <a:xfrm>
            <a:off x="368131" y="646248"/>
            <a:ext cx="9255261" cy="10646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Ozljede kostiju lubanje - mogu oštetiti mozak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Ozljede kostiju kralježnice - mogu prekinuti </a:t>
            </a:r>
            <a:r>
              <a:rPr lang="hr-HR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kralježničnu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moždinu</a:t>
            </a:r>
          </a:p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    - moguća trajna oduzetost tijela od mjesta ozljede nadolje</a:t>
            </a:r>
            <a:endParaRPr lang="hr-HR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B220996D-6A00-434D-B836-2D86FE10E7A4}"/>
              </a:ext>
            </a:extLst>
          </p:cNvPr>
          <p:cNvSpPr txBox="1">
            <a:spLocks/>
          </p:cNvSpPr>
          <p:nvPr/>
        </p:nvSpPr>
        <p:spPr bwMode="gray">
          <a:xfrm>
            <a:off x="2111114" y="5363170"/>
            <a:ext cx="7167531" cy="60527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Kod sumnje na ozljedu kralježnice NE POMICATI osobu bez liječnika!</a:t>
            </a:r>
            <a:endParaRPr lang="hr-HR" sz="1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8DAC6DD-FA9F-4AD5-A3F3-39661325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131" y="2807674"/>
            <a:ext cx="3140204" cy="204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433F685-1B18-4446-A41A-7DC9E5ED8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53558" y="2438342"/>
            <a:ext cx="1991587" cy="1534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4821AC6-54C9-4896-87AD-E1FA45FCA6EE}"/>
              </a:ext>
            </a:extLst>
          </p:cNvPr>
          <p:cNvSpPr txBox="1"/>
          <p:nvPr/>
        </p:nvSpPr>
        <p:spPr>
          <a:xfrm>
            <a:off x="3827821" y="4266441"/>
            <a:ext cx="423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IMOBILIZACIJA - moguća ozljeda kralježnice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C53B985-E69D-4684-B709-A3F01EA62345}"/>
              </a:ext>
            </a:extLst>
          </p:cNvPr>
          <p:cNvSpPr txBox="1"/>
          <p:nvPr/>
        </p:nvSpPr>
        <p:spPr>
          <a:xfrm>
            <a:off x="6483112" y="2591559"/>
            <a:ext cx="4472007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Navedi neke ozljede živčanog sustava i njihove posljedice.</a:t>
            </a:r>
          </a:p>
        </p:txBody>
      </p:sp>
    </p:spTree>
    <p:extLst>
      <p:ext uri="{BB962C8B-B14F-4D97-AF65-F5344CB8AC3E}">
        <p14:creationId xmlns:p14="http://schemas.microsoft.com/office/powerpoint/2010/main" val="19464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4D4C7-89CE-4AD1-B039-6C44914C7E79}"/>
              </a:ext>
            </a:extLst>
          </p:cNvPr>
          <p:cNvSpPr txBox="1">
            <a:spLocks/>
          </p:cNvSpPr>
          <p:nvPr/>
        </p:nvSpPr>
        <p:spPr bwMode="gray">
          <a:xfrm>
            <a:off x="404117" y="1272304"/>
            <a:ext cx="9292961" cy="10039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POTRES MOZGA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samo privremeno stanje, simptomi prolaze ako nema trajnog oštećenja mozga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  - SIMPTOMI: mučnina, glavobolja, vrtoglavica, povraćanje, nesvjestica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  - pri nesvijesti se osoba okreće u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bočni položaj</a:t>
            </a:r>
            <a:r>
              <a:rPr lang="hr-HR" sz="1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kako bi spriječili gušenje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3908E4C9-A6ED-4674-86D3-8C3624E84715}"/>
              </a:ext>
            </a:extLst>
          </p:cNvPr>
          <p:cNvSpPr txBox="1">
            <a:spLocks/>
          </p:cNvSpPr>
          <p:nvPr/>
        </p:nvSpPr>
        <p:spPr bwMode="gray">
          <a:xfrm>
            <a:off x="1664848" y="5586343"/>
            <a:ext cx="8161830" cy="71624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Ukoliko samo nekoliko minuta ostanu bez kisika -&gt; oštetit će se mozak i živčane stanice. Udarci bez zaštitne opreme uzrokuju i teže posljedice!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05A3A2C-4E71-48C5-822D-DDE1B27EE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3687" y="2680461"/>
            <a:ext cx="1804152" cy="270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EDF91A-F766-4CA2-BD05-90CCA6FED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97144" y="3238641"/>
            <a:ext cx="2145617" cy="2145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0B28C89-942B-450A-8D6B-0F7CB5DF42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4267" r="27241"/>
          <a:stretch/>
        </p:blipFill>
        <p:spPr>
          <a:xfrm>
            <a:off x="250531" y="2958190"/>
            <a:ext cx="1917245" cy="2223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B2DEA627-9E56-4246-A123-D02726308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24627" y="3238641"/>
            <a:ext cx="3259129" cy="2080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B266F95B-0212-4EA2-8F24-F46176F32A86}"/>
              </a:ext>
            </a:extLst>
          </p:cNvPr>
          <p:cNvSpPr txBox="1"/>
          <p:nvPr/>
        </p:nvSpPr>
        <p:spPr>
          <a:xfrm>
            <a:off x="404117" y="317550"/>
            <a:ext cx="5478523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Kako može doći do POTRESA MOZGA i koji su prepoznatljivi simptomi istog?</a:t>
            </a:r>
          </a:p>
        </p:txBody>
      </p:sp>
    </p:spTree>
    <p:extLst>
      <p:ext uri="{BB962C8B-B14F-4D97-AF65-F5344CB8AC3E}">
        <p14:creationId xmlns:p14="http://schemas.microsoft.com/office/powerpoint/2010/main" val="42734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7E542-3EEF-4D04-80CA-5D5B417A7F9A}"/>
              </a:ext>
            </a:extLst>
          </p:cNvPr>
          <p:cNvSpPr txBox="1">
            <a:spLocks/>
          </p:cNvSpPr>
          <p:nvPr/>
        </p:nvSpPr>
        <p:spPr bwMode="gray">
          <a:xfrm>
            <a:off x="357066" y="1233184"/>
            <a:ext cx="10713387" cy="1359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MOŽDANI UDAR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nastaje zbog smanjenog dotoka krvi u mozak ili kao posljedica začepljenja i suženja krvnih žila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  - npr. krvni ugrušak ili puknuće krvne žile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      - POSLJEDICE (ovise o veličini i mjestu oštećenja): oduzetost dijela tijela, gubitak neke od funkcija 				(vid, govor ..) ili smrt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E01A4AB-4AEB-4F18-AA3C-4DED973CC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0927" y="3160449"/>
            <a:ext cx="2337180" cy="239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3D6F0F3-738F-4C7B-B943-CBEB1468A4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421" t="23354" r="6255" b="17078"/>
          <a:stretch/>
        </p:blipFill>
        <p:spPr>
          <a:xfrm>
            <a:off x="6120359" y="4803258"/>
            <a:ext cx="2161482" cy="1506582"/>
          </a:xfrm>
          <a:prstGeom prst="snip2Diag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9965A08-DC6B-42D8-A798-1B8E0199A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05105" y="3188818"/>
            <a:ext cx="1791989" cy="1076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AAFF0E2-4675-4865-B997-3811970499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57422" y="3361954"/>
            <a:ext cx="2511505" cy="2511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C740053-DF3B-4D2E-AE59-858AAA26C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57066" y="3573928"/>
            <a:ext cx="2291013" cy="1907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9FA52F14-91B4-442D-815B-4163645717A3}"/>
              </a:ext>
            </a:extLst>
          </p:cNvPr>
          <p:cNvSpPr txBox="1"/>
          <p:nvPr/>
        </p:nvSpPr>
        <p:spPr>
          <a:xfrm>
            <a:off x="2929665" y="311072"/>
            <a:ext cx="5478523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Zbog čega dolazi do MOŽDANOG UDARA i koje su posljedice istog?</a:t>
            </a:r>
          </a:p>
        </p:txBody>
      </p:sp>
    </p:spTree>
    <p:extLst>
      <p:ext uri="{BB962C8B-B14F-4D97-AF65-F5344CB8AC3E}">
        <p14:creationId xmlns:p14="http://schemas.microsoft.com/office/powerpoint/2010/main" val="9832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839960-8780-4BE3-9A60-DAB3617E9AA7}"/>
              </a:ext>
            </a:extLst>
          </p:cNvPr>
          <p:cNvSpPr txBox="1">
            <a:spLocks/>
          </p:cNvSpPr>
          <p:nvPr/>
        </p:nvSpPr>
        <p:spPr bwMode="gray">
          <a:xfrm>
            <a:off x="277169" y="257453"/>
            <a:ext cx="10642366" cy="284085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EPILEPSIJA (PADAVICA) </a:t>
            </a:r>
            <a:r>
              <a:rPr lang="hr-H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poremećaj u provođenju živčanih impulsa u kratkom vremenu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			- povremeni epileptični napadaji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- SIMPTOMI: kratki gubitak mogućnosti komunikacije s okolinom, potpuni gubitak 							  svijesti, nekontrolirani pokreti očiju, poremećaj kretanja, nekontrolirano grčenje cijelog 					  tijela, pojava pjene na ustima, nekontrolirano mokrenje i dr.		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- nakon napadaja osoba se ničega ne sjeća, umorna je i iscrpljena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- potrebno je pozvati hitnu pomoć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- lijekovi omogućuju kontrolu bolesti		    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832BE5-062F-4B25-8846-FE4136D2E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40" t="29040" r="4404" b="8012"/>
          <a:stretch/>
        </p:blipFill>
        <p:spPr>
          <a:xfrm>
            <a:off x="8114190" y="4993689"/>
            <a:ext cx="3320249" cy="1606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929126D-F494-424E-90BD-7BFC88BBF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346" y="3652520"/>
            <a:ext cx="3127529" cy="1849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3A2455-638A-44E8-8778-78089E7B7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00" y="3488685"/>
            <a:ext cx="2839934" cy="1311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84F3F7B-9461-4916-B888-ABCD13BA3B16}"/>
              </a:ext>
            </a:extLst>
          </p:cNvPr>
          <p:cNvSpPr txBox="1"/>
          <p:nvPr/>
        </p:nvSpPr>
        <p:spPr>
          <a:xfrm>
            <a:off x="3180080" y="5892661"/>
            <a:ext cx="456770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Što je EPILEPSIJA i koji su simptomi?</a:t>
            </a:r>
          </a:p>
        </p:txBody>
      </p:sp>
    </p:spTree>
    <p:extLst>
      <p:ext uri="{BB962C8B-B14F-4D97-AF65-F5344CB8AC3E}">
        <p14:creationId xmlns:p14="http://schemas.microsoft.com/office/powerpoint/2010/main" val="23438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839960-8780-4BE3-9A60-DAB3617E9AA7}"/>
              </a:ext>
            </a:extLst>
          </p:cNvPr>
          <p:cNvSpPr txBox="1">
            <a:spLocks/>
          </p:cNvSpPr>
          <p:nvPr/>
        </p:nvSpPr>
        <p:spPr bwMode="gray">
          <a:xfrm>
            <a:off x="268291" y="301842"/>
            <a:ext cx="10642366" cy="190869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UPALA MOŽDANIH OVOJNICA (MENINGITIS) </a:t>
            </a:r>
            <a:r>
              <a:rPr lang="hr-H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kao posljedica zaraze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virusom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ili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bakterijom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- SIMPTOMI: izrazito visoka temperatura, groznica, povraćanje, jaka 											     glavobolja, ukočenost vrata, fotofobija 		     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- LIJEK: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antibiotici</a:t>
            </a:r>
          </a:p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- virusni meningitis prenose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zaraženi krpelji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 je potreban oprez u prirodi i zaštita repelentima, a moguće je i cijepljenje protiv tog oblika meningitisa!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039ED0-79DF-4A84-B732-FDAD4253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69" y="2402111"/>
            <a:ext cx="1663122" cy="1290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099A436-6C57-42EC-A64F-B61FFE7BB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02" y="2500525"/>
            <a:ext cx="2619693" cy="327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B376C84-2A0B-48E0-B826-7A2AFA1B2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22" y="2500525"/>
            <a:ext cx="2754175" cy="2203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76547B5-BC78-470C-8D8C-5934584DC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442" y="4251244"/>
            <a:ext cx="2913216" cy="194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8B804A0-3AC2-4CAA-9559-67E8951D280A}"/>
              </a:ext>
            </a:extLst>
          </p:cNvPr>
          <p:cNvSpPr txBox="1"/>
          <p:nvPr/>
        </p:nvSpPr>
        <p:spPr>
          <a:xfrm>
            <a:off x="3356738" y="5303126"/>
            <a:ext cx="5478523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Kako može doći do MENINGITISA? Koji su simptomi i način liječenja?</a:t>
            </a:r>
          </a:p>
        </p:txBody>
      </p:sp>
    </p:spTree>
    <p:extLst>
      <p:ext uri="{BB962C8B-B14F-4D97-AF65-F5344CB8AC3E}">
        <p14:creationId xmlns:p14="http://schemas.microsoft.com/office/powerpoint/2010/main" val="38005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>
            <a:extLst>
              <a:ext uri="{FF2B5EF4-FFF2-40B4-BE49-F238E27FC236}">
                <a16:creationId xmlns:a16="http://schemas.microsoft.com/office/drawing/2014/main" id="{416E82E9-BC36-4143-866F-A23B40454E10}"/>
              </a:ext>
            </a:extLst>
          </p:cNvPr>
          <p:cNvSpPr txBox="1">
            <a:spLocks/>
          </p:cNvSpPr>
          <p:nvPr/>
        </p:nvSpPr>
        <p:spPr bwMode="gray">
          <a:xfrm>
            <a:off x="1614714" y="4082542"/>
            <a:ext cx="9705104" cy="1359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DJEČJA PARALIZA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virusna bolest kojoj je posljedica oštećenje živčanog sustava pri čemu može doći do 		 		 paralize i smrti</a:t>
            </a:r>
          </a:p>
          <a:p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- dugogodišnje obvezno cijepljenje u RH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4898905-02C1-40C0-89B6-4E516E386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44" r="16771"/>
          <a:stretch/>
        </p:blipFill>
        <p:spPr>
          <a:xfrm>
            <a:off x="660388" y="1759522"/>
            <a:ext cx="1908653" cy="1882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A72B490-C040-494A-81D4-4AF995B9C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17076" y="1231456"/>
            <a:ext cx="1908654" cy="2074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377C44AF-4B27-4B8E-AC38-46D9D14CD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02400" y="964596"/>
            <a:ext cx="1794497" cy="134587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EE71D27-F008-481A-B08D-145130F7CEE8}"/>
              </a:ext>
            </a:extLst>
          </p:cNvPr>
          <p:cNvSpPr txBox="1"/>
          <p:nvPr/>
        </p:nvSpPr>
        <p:spPr>
          <a:xfrm>
            <a:off x="2818374" y="2869679"/>
            <a:ext cx="5478523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Kakva je bolest DJEČJA PARALIZA? </a:t>
            </a:r>
          </a:p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Cijepimo li se protiv nje?</a:t>
            </a:r>
          </a:p>
        </p:txBody>
      </p:sp>
    </p:spTree>
    <p:extLst>
      <p:ext uri="{BB962C8B-B14F-4D97-AF65-F5344CB8AC3E}">
        <p14:creationId xmlns:p14="http://schemas.microsoft.com/office/powerpoint/2010/main" val="235593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388</TotalTime>
  <Words>626</Words>
  <Application>Microsoft Office PowerPoint</Application>
  <PresentationFormat>Široki zaslon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Nebeski</vt:lpstr>
      <vt:lpstr>KAKO OČUVATI FUNKCIJU ŽIVČANOG SUSTAVA - PONAVLJANJE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REAGIRAMO NA RAZLIČITE PODRAŽAJE IZ OKOLIŠA I ZAŠTO JE TO VAŽNO</dc:title>
  <dc:creator>Korisnik</dc:creator>
  <cp:lastModifiedBy>Korisnik</cp:lastModifiedBy>
  <cp:revision>130</cp:revision>
  <dcterms:created xsi:type="dcterms:W3CDTF">2020-06-29T14:50:40Z</dcterms:created>
  <dcterms:modified xsi:type="dcterms:W3CDTF">2020-08-04T14:18:18Z</dcterms:modified>
</cp:coreProperties>
</file>